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1" r:id="rId4"/>
    <p:sldId id="268" r:id="rId5"/>
    <p:sldId id="262" r:id="rId6"/>
    <p:sldId id="274" r:id="rId7"/>
    <p:sldId id="275" r:id="rId8"/>
    <p:sldId id="276" r:id="rId9"/>
    <p:sldId id="272" r:id="rId10"/>
    <p:sldId id="277" r:id="rId11"/>
    <p:sldId id="278" r:id="rId12"/>
    <p:sldId id="279" r:id="rId13"/>
    <p:sldId id="28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c-cafe.ru/days/bio/11/026.php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ru.wiktionary.org/wiki/%D1%87%D0%B5%D0%BB%D0%BE%D0%B2%D0%B5%D0%BA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2"/>
            <a:ext cx="8610600" cy="5249566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День </a:t>
            </a:r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/>
              <a:t>героев </a:t>
            </a:r>
            <a:r>
              <a:rPr lang="ru-RU" sz="8000" dirty="0" smtClean="0"/>
              <a:t>отечества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736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5725"/>
            <a:ext cx="975360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43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tbresurs.com.ua/images/photos/operacionnaj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05" y="0"/>
            <a:ext cx="9782175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67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31" y="531934"/>
            <a:ext cx="5715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5" y="2921670"/>
            <a:ext cx="5416062" cy="360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7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2" y="3183234"/>
            <a:ext cx="5284137" cy="353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649584"/>
            <a:ext cx="6389077" cy="424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254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encrypted-tbn1.gstatic.com/images?q=tbn:ANd9GcSGGlMf5hakQDCPyM23SRMmvu5U96-fFr9x88wnLfTVEp7RNZn7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8" y="1473410"/>
            <a:ext cx="5228321" cy="32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ipzoneonline.ru/uploads/posts/2013-09/1378975791_15820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23" y="3400023"/>
            <a:ext cx="5145106" cy="34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limontour.com/images/stories/interes_mesta/p-4-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54" y="0"/>
            <a:ext cx="6567197" cy="491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33364" y="2524258"/>
            <a:ext cx="7658636" cy="413534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</a:rPr>
              <a:t>Россия начиналась не с меча,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Она с косы и плуга начиналась.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Не потому, что кровь не горяча,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А потому, что русского плеча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Ни разу в жизни злоба не касалась</a:t>
            </a:r>
            <a:r>
              <a:rPr lang="ru-RU" sz="3200" dirty="0" smtClean="0">
                <a:solidFill>
                  <a:schemeClr val="bg1"/>
                </a:solidFill>
              </a:rPr>
              <a:t>...</a:t>
            </a:r>
          </a:p>
          <a:p>
            <a:pPr algn="r"/>
            <a:r>
              <a:rPr lang="ru-RU" sz="3200" dirty="0" smtClean="0">
                <a:solidFill>
                  <a:schemeClr val="bg1"/>
                </a:solidFill>
              </a:rPr>
              <a:t>Встает </a:t>
            </a:r>
            <a:r>
              <a:rPr lang="ru-RU" sz="3200" dirty="0">
                <a:solidFill>
                  <a:schemeClr val="bg1"/>
                </a:solidFill>
              </a:rPr>
              <a:t>заря, светла и горяча.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И будет так </a:t>
            </a:r>
            <a:r>
              <a:rPr lang="ru-RU" sz="3200" dirty="0"/>
              <a:t>вовеки нерушимо.</a:t>
            </a:r>
            <a:br>
              <a:rPr lang="ru-RU" sz="3200" dirty="0"/>
            </a:br>
            <a:r>
              <a:rPr lang="ru-RU" sz="3200" dirty="0"/>
              <a:t>Россия начиналась не с меча,</a:t>
            </a:r>
            <a:br>
              <a:rPr lang="ru-RU" sz="3200" dirty="0"/>
            </a:br>
            <a:r>
              <a:rPr lang="ru-RU" sz="3200" dirty="0"/>
              <a:t>И потому она непобедима</a:t>
            </a:r>
            <a:r>
              <a:rPr lang="ru-RU" sz="3200" dirty="0" smtClean="0"/>
              <a:t>! </a:t>
            </a:r>
          </a:p>
          <a:p>
            <a:pPr algn="r"/>
            <a:r>
              <a:rPr lang="ru-RU" sz="2600" dirty="0" smtClean="0">
                <a:solidFill>
                  <a:schemeClr val="bg1"/>
                </a:solidFill>
              </a:rPr>
              <a:t>(Асадов Э.А.)</a:t>
            </a:r>
            <a:endParaRPr lang="ru-RU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54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6400" y="622300"/>
            <a:ext cx="2692400" cy="5207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Екатерина </a:t>
            </a:r>
            <a:r>
              <a:rPr lang="en-US" dirty="0" smtClean="0"/>
              <a:t>II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8300" y="1422401"/>
            <a:ext cx="6642100" cy="5270498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Екатерина II вошла в историю России как императрица-просветительница. Она по праву считается преемницей дела Петра Великого</a:t>
            </a:r>
            <a:r>
              <a:rPr lang="ru-RU" sz="1800" dirty="0" smtClean="0"/>
              <a:t>.</a:t>
            </a:r>
            <a:r>
              <a:rPr lang="ru-RU" sz="1800" dirty="0"/>
              <a:t> Иностранка по происхождению, она искренне любила Россию и заботилась о благе своих подданных. Заняв престол посредством дворцового переворота, супруга Петра III попыталась воплотить в жизнь русского общества лучшие идеи европейского Просвещения</a:t>
            </a:r>
            <a:r>
              <a:rPr lang="ru-RU" sz="1800" dirty="0" smtClean="0"/>
              <a:t>.</a:t>
            </a:r>
            <a:endParaRPr lang="en-US" sz="1800" dirty="0" smtClean="0"/>
          </a:p>
          <a:p>
            <a:r>
              <a:rPr lang="ru-RU" sz="1800" dirty="0"/>
              <a:t> Екатерина II Алексеевна (урожденная София Августа Фредерика, принцесса Ангальт-Цербстская) родилась 2 мая 1729 г. в немецком городе Штеттин (совр. территория Польши), а скончалась 17 ноября 1796 г. в Санкт-Петербурге</a:t>
            </a:r>
            <a:r>
              <a:rPr lang="ru-RU" sz="1800" dirty="0" smtClean="0"/>
              <a:t>.</a:t>
            </a:r>
            <a:r>
              <a:rPr lang="ru-RU" sz="1800" dirty="0"/>
              <a:t> Получила домашнее образование, в курс которого кроме танцев и иностранных языков входили также основы истории, географии и богословия.</a:t>
            </a:r>
          </a:p>
          <a:p>
            <a:r>
              <a:rPr lang="ru-RU" sz="1800" dirty="0"/>
              <a:t>В 1744 г. она вместе с матерью была приглашена в Россию императрицей </a:t>
            </a:r>
            <a:r>
              <a:rPr lang="ru-RU" sz="1800" dirty="0">
                <a:hlinkClick r:id="rId2"/>
              </a:rPr>
              <a:t>Елизаветой Петровной</a:t>
            </a:r>
            <a:r>
              <a:rPr lang="ru-RU" sz="1800" dirty="0"/>
              <a:t>, и крещена по православному обычаю под именем Екатерины Алексеевны. </a:t>
            </a:r>
          </a:p>
          <a:p>
            <a:endParaRPr lang="ru-RU" sz="1800" dirty="0"/>
          </a:p>
        </p:txBody>
      </p:sp>
      <p:pic>
        <p:nvPicPr>
          <p:cNvPr id="7" name="Picture 2" descr="http://hs-pr.ru/sites/default/files/article_ills/8193817b3bc126adb601dddb4638d474_w960_h2048.jpg?146573064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r="6284"/>
          <a:stretch>
            <a:fillRect/>
          </a:stretch>
        </p:blipFill>
        <p:spPr bwMode="auto">
          <a:xfrm>
            <a:off x="7150100" y="215900"/>
            <a:ext cx="4749800" cy="64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594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70000"/>
            <a:ext cx="6873240" cy="16383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_AlgeriusCaps" panose="04040705040802020702" pitchFamily="82" charset="-52"/>
              </a:rPr>
              <a:t>9 декабря 1769 года Российская императрица екатерина </a:t>
            </a:r>
            <a:r>
              <a:rPr lang="en-US" sz="2800" dirty="0" smtClean="0">
                <a:latin typeface="a_AlgeriusCaps" panose="04040705040802020702" pitchFamily="82" charset="-52"/>
              </a:rPr>
              <a:t>II</a:t>
            </a:r>
            <a:r>
              <a:rPr lang="ru-RU" sz="2800" dirty="0" smtClean="0">
                <a:latin typeface="a_AlgeriusCaps" panose="04040705040802020702" pitchFamily="82" charset="-52"/>
              </a:rPr>
              <a:t> утвердила орден святого георгия Победоносца</a:t>
            </a:r>
            <a:endParaRPr lang="ru-RU" sz="2800" dirty="0">
              <a:latin typeface="a_AlgeriusCaps" panose="04040705040802020702" pitchFamily="82" charset="-52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900" y="3124199"/>
            <a:ext cx="7543738" cy="345440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5000" dirty="0" smtClean="0">
                <a:solidFill>
                  <a:schemeClr val="accent1"/>
                </a:solidFill>
              </a:rPr>
              <a:t>Девиз ордена:</a:t>
            </a:r>
          </a:p>
          <a:p>
            <a:pPr algn="ctr"/>
            <a:r>
              <a:rPr lang="ru-RU" sz="5000" dirty="0" smtClean="0">
                <a:solidFill>
                  <a:schemeClr val="accent1"/>
                </a:solidFill>
              </a:rPr>
              <a:t> За службу и храбрость.</a:t>
            </a:r>
          </a:p>
          <a:p>
            <a:pPr algn="ctr"/>
            <a:r>
              <a:rPr lang="ru-RU" sz="5000" dirty="0" smtClean="0">
                <a:solidFill>
                  <a:schemeClr val="accent1"/>
                </a:solidFill>
              </a:rPr>
              <a:t> </a:t>
            </a:r>
            <a:r>
              <a:rPr lang="ru-RU" sz="5000" dirty="0" smtClean="0">
                <a:solidFill>
                  <a:schemeClr val="accent5">
                    <a:lumMod val="75000"/>
                  </a:schemeClr>
                </a:solidFill>
              </a:rPr>
              <a:t>Крест на георгиевской ленте, в центре Георгий Победоносец</a:t>
            </a:r>
          </a:p>
          <a:p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3600" dirty="0" smtClean="0"/>
              <a:t>В 2000 году ордену был возращен статус высшей военной награды, а  дата внесена в закон «О днях воинской славы и памятных датах России».</a:t>
            </a:r>
            <a:endParaRPr lang="ru-RU" sz="3600" dirty="0"/>
          </a:p>
        </p:txBody>
      </p:sp>
      <p:pic>
        <p:nvPicPr>
          <p:cNvPr id="3074" name="Picture 2" descr="https://encrypted-tbn0.gstatic.com/images?q=tbn:ANd9GcR3ts4m_QVHeBAK5qiK6Tq-UpYQMepJhOvlOSdfmObTp0gw3O7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38" y="182961"/>
            <a:ext cx="2184462" cy="29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vk.me/c622821/v622821378/1b25d/iugZd9Bcv7M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" r="7792"/>
          <a:stretch>
            <a:fillRect/>
          </a:stretch>
        </p:blipFill>
        <p:spPr bwMode="auto">
          <a:xfrm>
            <a:off x="7759638" y="3124199"/>
            <a:ext cx="4330762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07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1079500"/>
            <a:ext cx="3314700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Георгий Победоносец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1300" y="3759200"/>
            <a:ext cx="5041900" cy="245948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Символ ордена – всадник, сидящий на белам коне, копьем поражающий дракона, - олицетворял мужество война, способного отстоять свою землю от врагов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http://www.abramovjew.com/img/catalogphoto/vorob/ikony_v_dorogu_mashinu/240101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r="7029"/>
          <a:stretch>
            <a:fillRect/>
          </a:stretch>
        </p:blipFill>
        <p:spPr bwMode="auto">
          <a:xfrm>
            <a:off x="5473700" y="0"/>
            <a:ext cx="646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6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68" y="785446"/>
            <a:ext cx="7877907" cy="590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2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77" y="1285509"/>
            <a:ext cx="95250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25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31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2" y="1110762"/>
            <a:ext cx="8959362" cy="559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1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0952" y="400320"/>
            <a:ext cx="4559121" cy="758779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Герой – кто он?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10648" y="2000521"/>
            <a:ext cx="5499278" cy="4218164"/>
          </a:xfrm>
        </p:spPr>
        <p:txBody>
          <a:bodyPr>
            <a:noAutofit/>
          </a:bodyPr>
          <a:lstStyle/>
          <a:p>
            <a:r>
              <a:rPr lang="ru-RU" sz="2800" dirty="0">
                <a:hlinkClick r:id="rId2" tooltip="человек"/>
              </a:rPr>
              <a:t>человек</a:t>
            </a:r>
            <a:r>
              <a:rPr lang="ru-RU" sz="2800" dirty="0"/>
              <a:t>, совершающий подвиги, доблестный храбрец</a:t>
            </a:r>
          </a:p>
          <a:p>
            <a:endParaRPr lang="ru-RU" sz="2800" dirty="0"/>
          </a:p>
          <a:p>
            <a:r>
              <a:rPr lang="ru-RU" sz="2800" dirty="0"/>
              <a:t> </a:t>
            </a:r>
            <a:r>
              <a:rPr lang="ru-RU" sz="2800" dirty="0">
                <a:hlinkClick r:id="rId2" tooltip="человек"/>
              </a:rPr>
              <a:t>человек</a:t>
            </a:r>
            <a:r>
              <a:rPr lang="ru-RU" sz="2800" dirty="0"/>
              <a:t>, совершающий акт самопожертвования ради общего блага </a:t>
            </a:r>
          </a:p>
          <a:p>
            <a:endParaRPr lang="ru-RU" sz="2800" dirty="0">
              <a:hlinkClick r:id="rId2" tooltip="человек"/>
            </a:endParaRPr>
          </a:p>
          <a:p>
            <a:r>
              <a:rPr lang="ru-RU" sz="2800" dirty="0">
                <a:hlinkClick r:id="rId2" tooltip="человек"/>
              </a:rPr>
              <a:t>человек</a:t>
            </a:r>
            <a:r>
              <a:rPr lang="ru-RU" sz="2800" dirty="0"/>
              <a:t>, с чистой и светлой душой, где живет любовь</a:t>
            </a:r>
          </a:p>
          <a:p>
            <a:endParaRPr lang="ru-RU" sz="2800" dirty="0"/>
          </a:p>
        </p:txBody>
      </p:sp>
      <p:pic>
        <p:nvPicPr>
          <p:cNvPr id="7" name="Picture 4" descr="http://school-vingapur.edusite.ru/images/p57_geroi-otechestva-proshloe-i-nastoyashee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21122" r="20171" b="-504"/>
          <a:stretch/>
        </p:blipFill>
        <p:spPr bwMode="auto">
          <a:xfrm>
            <a:off x="244698" y="2000520"/>
            <a:ext cx="5409127" cy="47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378738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197</TotalTime>
  <Words>127</Words>
  <Application>Microsoft Office PowerPoint</Application>
  <PresentationFormat>Произвольный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След самолета</vt:lpstr>
      <vt:lpstr>День  героев отечества. </vt:lpstr>
      <vt:lpstr>Екатерина II</vt:lpstr>
      <vt:lpstr>9 декабря 1769 года Российская императрица екатерина II утвердила орден святого георгия Победоносца</vt:lpstr>
      <vt:lpstr>Георгий Победоносец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Герой – кто он?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героев отечества.  Занятие для детей старшего дошкольного возраста.</dc:title>
  <dc:creator>Маме</dc:creator>
  <cp:lastModifiedBy>Home</cp:lastModifiedBy>
  <cp:revision>22</cp:revision>
  <dcterms:created xsi:type="dcterms:W3CDTF">2016-07-22T13:58:57Z</dcterms:created>
  <dcterms:modified xsi:type="dcterms:W3CDTF">2017-12-10T14:58:32Z</dcterms:modified>
</cp:coreProperties>
</file>